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sldIdLst>
    <p:sldId id="256"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02-Mar-18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02-Mar-18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02-Mar-18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02-Mar-18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02-Mar-18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02-Mar-18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02-Mar-18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02-Mar-18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normAutofit/>
          </a:bodyPr>
          <a:lstStyle/>
          <a:p>
            <a:r>
              <a:rPr lang="sr-Latn-RS"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Second </a:t>
            </a:r>
            <a:r>
              <a:rPr lang="sr-Latn-RS"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Risk monitoring document</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Milan 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Third </a:t>
            </a:r>
            <a:r>
              <a:rPr lang="sr-Latn-BA" sz="1800" dirty="0" smtClean="0">
                <a:solidFill>
                  <a:srgbClr val="002060"/>
                </a:solidFill>
                <a:latin typeface="Book Antiqua" panose="02040602050305030304" pitchFamily="18" charset="0"/>
              </a:rPr>
              <a:t>Steering Committee meeting/ </a:t>
            </a:r>
            <a:r>
              <a:rPr lang="sr-Latn-BA" sz="1800" dirty="0" smtClean="0">
                <a:solidFill>
                  <a:srgbClr val="002060"/>
                </a:solidFill>
                <a:latin typeface="Book Antiqua" panose="02040602050305030304" pitchFamily="18" charset="0"/>
              </a:rPr>
              <a:t>7</a:t>
            </a:r>
            <a:r>
              <a:rPr lang="en-GB" sz="1800" baseline="30000" dirty="0" err="1"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March 2018</a:t>
            </a:r>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6" name="Picture 15" descr="http://rewbc.ni.ac.rs/wp-content/uploads/2016/02/University-NIS.png"/>
          <p:cNvPicPr/>
          <p:nvPr/>
        </p:nvPicPr>
        <p:blipFill>
          <a:blip r:embed="rId4" cstate="print"/>
          <a:srcRect/>
          <a:stretch>
            <a:fillRect/>
          </a:stretch>
        </p:blipFill>
        <p:spPr bwMode="auto">
          <a:xfrm>
            <a:off x="3962400" y="3810000"/>
            <a:ext cx="1143000" cy="1066800"/>
          </a:xfrm>
          <a:prstGeom prst="rect">
            <a:avLst/>
          </a:prstGeom>
          <a:noFill/>
          <a:ln w="9525">
            <a:noFill/>
            <a:miter lim="800000"/>
            <a:headEnd/>
            <a:tailEnd/>
          </a:ln>
        </p:spPr>
      </p:pic>
    </p:spTree>
    <p:extLst>
      <p:ext uri="{BB962C8B-B14F-4D97-AF65-F5344CB8AC3E}">
        <p14:creationId xmlns:p14="http://schemas.microsoft.com/office/powerpoint/2010/main" xmlns="" val="95395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4" name="Table 13"/>
          <p:cNvGraphicFramePr>
            <a:graphicFrameLocks noGrp="1"/>
          </p:cNvGraphicFramePr>
          <p:nvPr/>
        </p:nvGraphicFramePr>
        <p:xfrm>
          <a:off x="228600" y="838200"/>
          <a:ext cx="8610597" cy="5672980"/>
        </p:xfrm>
        <a:graphic>
          <a:graphicData uri="http://schemas.openxmlformats.org/drawingml/2006/table">
            <a:tbl>
              <a:tblPr/>
              <a:tblGrid>
                <a:gridCol w="2362198"/>
                <a:gridCol w="3378200"/>
                <a:gridCol w="2870199"/>
              </a:tblGrid>
              <a:tr h="202391">
                <a:tc>
                  <a:txBody>
                    <a:bodyPr/>
                    <a:lstStyle/>
                    <a:p>
                      <a:pPr>
                        <a:spcAft>
                          <a:spcPts val="0"/>
                        </a:spcAft>
                      </a:pPr>
                      <a:r>
                        <a:rPr lang="en-US" sz="1400" b="1" dirty="0">
                          <a:solidFill>
                            <a:srgbClr val="000000"/>
                          </a:solidFill>
                          <a:latin typeface="Book Antiqua" pitchFamily="18" charset="0"/>
                          <a:ea typeface="Calibri"/>
                          <a:cs typeface="Arial"/>
                        </a:rPr>
                        <a:t>Risk title</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spcAft>
                          <a:spcPts val="0"/>
                        </a:spcAft>
                      </a:pPr>
                      <a:r>
                        <a:rPr lang="en-US" sz="1400" b="1" kern="1200" dirty="0" smtClean="0">
                          <a:solidFill>
                            <a:schemeClr val="tx1"/>
                          </a:solidFill>
                          <a:latin typeface="Book Antiqua" pitchFamily="18" charset="0"/>
                          <a:ea typeface="+mn-ea"/>
                          <a:cs typeface="+mn-cs"/>
                        </a:rPr>
                        <a:t>Accreditation of master curricula in WB countries</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007323">
                <a:tc>
                  <a:txBody>
                    <a:bodyPr/>
                    <a:lstStyle/>
                    <a:p>
                      <a:pPr>
                        <a:spcAft>
                          <a:spcPts val="0"/>
                        </a:spcAft>
                      </a:pPr>
                      <a:r>
                        <a:rPr lang="en-US" sz="1400" b="1" dirty="0">
                          <a:solidFill>
                            <a:srgbClr val="000000"/>
                          </a:solidFill>
                          <a:latin typeface="Book Antiqua" pitchFamily="18" charset="0"/>
                          <a:ea typeface="Calibri"/>
                          <a:cs typeface="Arial"/>
                        </a:rPr>
                        <a:t>Description of risk</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spcAft>
                          <a:spcPts val="0"/>
                        </a:spcAft>
                      </a:pPr>
                      <a:r>
                        <a:rPr lang="en-US" sz="1400" b="1" dirty="0">
                          <a:solidFill>
                            <a:srgbClr val="000000"/>
                          </a:solidFill>
                          <a:latin typeface="Book Antiqua" pitchFamily="18" charset="0"/>
                          <a:ea typeface="Calibri"/>
                          <a:cs typeface="Arial"/>
                        </a:rPr>
                        <a:t>Probability</a:t>
                      </a:r>
                      <a:endParaRPr lang="en-US" sz="1400" dirty="0">
                        <a:latin typeface="Book Antiqua" pitchFamily="18" charset="0"/>
                        <a:ea typeface="Calibri"/>
                        <a:cs typeface="Times New Roman"/>
                      </a:endParaRPr>
                    </a:p>
                    <a:p>
                      <a:pPr>
                        <a:spcAft>
                          <a:spcPts val="0"/>
                        </a:spcAft>
                      </a:pPr>
                      <a:r>
                        <a:rPr lang="en-US" sz="1400" dirty="0">
                          <a:solidFill>
                            <a:srgbClr val="000000"/>
                          </a:solidFill>
                          <a:latin typeface="Book Antiqua" pitchFamily="18" charset="0"/>
                          <a:ea typeface="Calibri"/>
                          <a:cs typeface="Arial"/>
                        </a:rPr>
                        <a:t>medium</a:t>
                      </a:r>
                      <a:endParaRPr lang="en-US" sz="1400" dirty="0">
                        <a:latin typeface="Book Antiqua" pitchFamily="18" charset="0"/>
                        <a:ea typeface="Calibri"/>
                        <a:cs typeface="Times New Roman"/>
                      </a:endParaRPr>
                    </a:p>
                    <a:p>
                      <a:pPr>
                        <a:spcAft>
                          <a:spcPts val="0"/>
                        </a:spcAft>
                      </a:pPr>
                      <a:r>
                        <a:rPr lang="en-US" sz="1400" b="1" dirty="0">
                          <a:solidFill>
                            <a:srgbClr val="000000"/>
                          </a:solidFill>
                          <a:latin typeface="Book Antiqua" pitchFamily="18" charset="0"/>
                          <a:ea typeface="Calibri"/>
                          <a:cs typeface="Arial"/>
                        </a:rPr>
                        <a:t>Impact</a:t>
                      </a:r>
                      <a:endParaRPr lang="en-US" sz="1400" dirty="0">
                        <a:latin typeface="Book Antiqua" pitchFamily="18" charset="0"/>
                        <a:ea typeface="Calibri"/>
                        <a:cs typeface="Times New Roman"/>
                      </a:endParaRPr>
                    </a:p>
                    <a:p>
                      <a:pPr>
                        <a:spcAft>
                          <a:spcPts val="0"/>
                        </a:spcAft>
                      </a:pPr>
                      <a:r>
                        <a:rPr lang="en-US" sz="1400">
                          <a:solidFill>
                            <a:srgbClr val="000000"/>
                          </a:solidFill>
                          <a:latin typeface="Book Antiqua" pitchFamily="18" charset="0"/>
                          <a:ea typeface="Calibri"/>
                          <a:cs typeface="Arial"/>
                        </a:rPr>
                        <a:t>high</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4676775" algn="l"/>
                        </a:tabLst>
                      </a:pPr>
                      <a:r>
                        <a:rPr lang="en-US" sz="1400" kern="1200" dirty="0" smtClean="0">
                          <a:solidFill>
                            <a:schemeClr val="tx1"/>
                          </a:solidFill>
                          <a:latin typeface="Book Antiqua" pitchFamily="18" charset="0"/>
                          <a:ea typeface="+mn-ea"/>
                          <a:cs typeface="+mn-cs"/>
                        </a:rPr>
                        <a:t>Master curricula in WB countries should be accredited on time regarding national legislation in WB countries.</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38">
                <a:tc>
                  <a:txBody>
                    <a:bodyPr/>
                    <a:lstStyle/>
                    <a:p>
                      <a:pPr>
                        <a:spcAft>
                          <a:spcPts val="0"/>
                        </a:spcAft>
                      </a:pPr>
                      <a:r>
                        <a:rPr lang="en-US" sz="1400" b="1">
                          <a:solidFill>
                            <a:srgbClr val="000000"/>
                          </a:solidFill>
                          <a:latin typeface="Book Antiqua" pitchFamily="18" charset="0"/>
                          <a:ea typeface="Calibri"/>
                          <a:cs typeface="Arial"/>
                        </a:rPr>
                        <a:t>Preventive action</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kern="1200" dirty="0" smtClean="0">
                          <a:solidFill>
                            <a:schemeClr val="tx1"/>
                          </a:solidFill>
                          <a:latin typeface="Book Antiqua" pitchFamily="18" charset="0"/>
                          <a:ea typeface="+mn-ea"/>
                          <a:cs typeface="+mn-cs"/>
                        </a:rPr>
                        <a:t>WB partner HEIs should prepare and submit necessary documentation on time i.e. till the end of March 2018. </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02391">
                <a:tc>
                  <a:txBody>
                    <a:bodyPr/>
                    <a:lstStyle/>
                    <a:p>
                      <a:pPr>
                        <a:spcAft>
                          <a:spcPts val="0"/>
                        </a:spcAft>
                      </a:pPr>
                      <a:r>
                        <a:rPr lang="en-US" sz="1400" b="1">
                          <a:solidFill>
                            <a:srgbClr val="000000"/>
                          </a:solidFill>
                          <a:latin typeface="Book Antiqua" pitchFamily="18" charset="0"/>
                          <a:ea typeface="Calibri"/>
                          <a:cs typeface="Arial"/>
                        </a:rPr>
                        <a:t>Corrective action</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kern="1200" dirty="0" smtClean="0">
                          <a:solidFill>
                            <a:schemeClr val="tx1"/>
                          </a:solidFill>
                          <a:latin typeface="Book Antiqua" pitchFamily="18" charset="0"/>
                          <a:ea typeface="+mn-ea"/>
                          <a:cs typeface="+mn-cs"/>
                        </a:rPr>
                        <a:t>WB HEIs should prepare accreditation documentation in line with the national legislation to avoid problems</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98857">
                <a:tc>
                  <a:txBody>
                    <a:bodyPr/>
                    <a:lstStyle/>
                    <a:p>
                      <a:pPr>
                        <a:spcAft>
                          <a:spcPts val="0"/>
                        </a:spcAft>
                      </a:pPr>
                      <a:r>
                        <a:rPr lang="en-US" sz="1400" b="1">
                          <a:solidFill>
                            <a:srgbClr val="000000"/>
                          </a:solidFill>
                          <a:latin typeface="Book Antiqua" pitchFamily="18" charset="0"/>
                          <a:ea typeface="Calibri"/>
                          <a:cs typeface="Arial"/>
                        </a:rPr>
                        <a:t>Decision of SC, QAC and Project Coordinator</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r>
                        <a:rPr lang="en-US" sz="1400" i="1" kern="1200" dirty="0" smtClean="0">
                          <a:solidFill>
                            <a:schemeClr val="tx1"/>
                          </a:solidFill>
                          <a:latin typeface="Book Antiqua" pitchFamily="18" charset="0"/>
                          <a:ea typeface="+mn-ea"/>
                          <a:cs typeface="+mn-cs"/>
                        </a:rPr>
                        <a:t>To contact WB HEIs coordinators to submit documentation on time. </a:t>
                      </a:r>
                      <a:endParaRPr lang="en-US" sz="1400" dirty="0">
                        <a:latin typeface="Book Antiqua" pitchFamily="18" charset="0"/>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8" name="Table 7"/>
          <p:cNvGraphicFramePr>
            <a:graphicFrameLocks noGrp="1"/>
          </p:cNvGraphicFramePr>
          <p:nvPr/>
        </p:nvGraphicFramePr>
        <p:xfrm>
          <a:off x="228600" y="914401"/>
          <a:ext cx="8610600" cy="5816416"/>
        </p:xfrm>
        <a:graphic>
          <a:graphicData uri="http://schemas.openxmlformats.org/drawingml/2006/table">
            <a:tbl>
              <a:tblPr/>
              <a:tblGrid>
                <a:gridCol w="2870200"/>
                <a:gridCol w="2870200"/>
                <a:gridCol w="2870200"/>
              </a:tblGrid>
              <a:tr h="249979">
                <a:tc>
                  <a:txBody>
                    <a:bodyPr/>
                    <a:lstStyle/>
                    <a:p>
                      <a:pPr>
                        <a:spcAft>
                          <a:spcPts val="0"/>
                        </a:spcAft>
                      </a:pPr>
                      <a:r>
                        <a:rPr lang="en-US" sz="1400" b="1">
                          <a:solidFill>
                            <a:srgbClr val="000000"/>
                          </a:solidFill>
                          <a:latin typeface="Book Antiqua" pitchFamily="18" charset="0"/>
                          <a:ea typeface="Calibri"/>
                          <a:cs typeface="Arial"/>
                        </a:rPr>
                        <a:t>Risk title</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spcAft>
                          <a:spcPts val="0"/>
                        </a:spcAft>
                      </a:pPr>
                      <a:r>
                        <a:rPr lang="en-US" sz="1400" b="1">
                          <a:latin typeface="Book Antiqua" pitchFamily="18" charset="0"/>
                          <a:ea typeface="Calibri"/>
                          <a:cs typeface="Arial"/>
                        </a:rPr>
                        <a:t>Unfulfilled condition financial plan for second installment</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749779">
                <a:tc>
                  <a:txBody>
                    <a:bodyPr/>
                    <a:lstStyle/>
                    <a:p>
                      <a:pPr>
                        <a:spcAft>
                          <a:spcPts val="0"/>
                        </a:spcAft>
                      </a:pPr>
                      <a:r>
                        <a:rPr lang="en-US" sz="1400" b="1" dirty="0">
                          <a:solidFill>
                            <a:srgbClr val="000000"/>
                          </a:solidFill>
                          <a:latin typeface="Book Antiqua" pitchFamily="18" charset="0"/>
                          <a:ea typeface="Calibri"/>
                          <a:cs typeface="Arial"/>
                        </a:rPr>
                        <a:t>Description of risk</a:t>
                      </a:r>
                      <a:endParaRPr lang="en-US" sz="1400" dirty="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spcAft>
                          <a:spcPts val="0"/>
                        </a:spcAft>
                      </a:pPr>
                      <a:r>
                        <a:rPr lang="en-US" sz="1400" b="1">
                          <a:solidFill>
                            <a:srgbClr val="000000"/>
                          </a:solidFill>
                          <a:latin typeface="Book Antiqua" pitchFamily="18" charset="0"/>
                          <a:ea typeface="Calibri"/>
                          <a:cs typeface="Arial"/>
                        </a:rPr>
                        <a:t>Probability</a:t>
                      </a:r>
                      <a:endParaRPr lang="en-US" sz="1400">
                        <a:latin typeface="Book Antiqua" pitchFamily="18" charset="0"/>
                        <a:ea typeface="Calibri"/>
                        <a:cs typeface="Times New Roman"/>
                      </a:endParaRPr>
                    </a:p>
                    <a:p>
                      <a:pPr>
                        <a:spcAft>
                          <a:spcPts val="0"/>
                        </a:spcAft>
                      </a:pPr>
                      <a:r>
                        <a:rPr lang="en-US" sz="1400">
                          <a:solidFill>
                            <a:srgbClr val="000000"/>
                          </a:solidFill>
                          <a:latin typeface="Book Antiqua" pitchFamily="18" charset="0"/>
                          <a:ea typeface="Calibri"/>
                          <a:cs typeface="Arial"/>
                        </a:rPr>
                        <a:t>high</a:t>
                      </a:r>
                      <a:endParaRPr lang="en-US" sz="1400">
                        <a:latin typeface="Book Antiqua" pitchFamily="18" charset="0"/>
                        <a:ea typeface="Calibri"/>
                        <a:cs typeface="Times New Roman"/>
                      </a:endParaRPr>
                    </a:p>
                    <a:p>
                      <a:pPr>
                        <a:spcAft>
                          <a:spcPts val="0"/>
                        </a:spcAft>
                      </a:pPr>
                      <a:r>
                        <a:rPr lang="en-US" sz="1400" b="1">
                          <a:solidFill>
                            <a:srgbClr val="000000"/>
                          </a:solidFill>
                          <a:latin typeface="Book Antiqua" pitchFamily="18" charset="0"/>
                          <a:ea typeface="Calibri"/>
                          <a:cs typeface="Arial"/>
                        </a:rPr>
                        <a:t>Impact</a:t>
                      </a:r>
                      <a:endParaRPr lang="en-US" sz="1400">
                        <a:latin typeface="Book Antiqua" pitchFamily="18" charset="0"/>
                        <a:ea typeface="Calibri"/>
                        <a:cs typeface="Times New Roman"/>
                      </a:endParaRPr>
                    </a:p>
                    <a:p>
                      <a:pPr>
                        <a:spcAft>
                          <a:spcPts val="0"/>
                        </a:spcAft>
                      </a:pPr>
                      <a:r>
                        <a:rPr lang="en-US" sz="1400">
                          <a:solidFill>
                            <a:srgbClr val="000000"/>
                          </a:solidFill>
                          <a:latin typeface="Book Antiqua" pitchFamily="18" charset="0"/>
                          <a:ea typeface="Calibri"/>
                          <a:cs typeface="Arial"/>
                        </a:rPr>
                        <a:t>high</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r>
                        <a:rPr lang="en-US" sz="1400">
                          <a:solidFill>
                            <a:srgbClr val="000000"/>
                          </a:solidFill>
                          <a:latin typeface="Book Antiqua" pitchFamily="18" charset="0"/>
                          <a:ea typeface="+mn-ea"/>
                          <a:cs typeface="Times New Roman"/>
                        </a:rPr>
                        <a:t>Second payment of </a:t>
                      </a:r>
                      <a:r>
                        <a:rPr lang="en-US" sz="1400" b="1">
                          <a:solidFill>
                            <a:srgbClr val="000000"/>
                          </a:solidFill>
                          <a:latin typeface="Book Antiqua" pitchFamily="18" charset="0"/>
                          <a:ea typeface="+mn-ea"/>
                          <a:cs typeface="Times New Roman"/>
                        </a:rPr>
                        <a:t>40%</a:t>
                      </a:r>
                      <a:r>
                        <a:rPr lang="en-US" sz="1400">
                          <a:solidFill>
                            <a:srgbClr val="000000"/>
                          </a:solidFill>
                          <a:latin typeface="Book Antiqua" pitchFamily="18" charset="0"/>
                          <a:ea typeface="+mn-ea"/>
                          <a:cs typeface="Times New Roman"/>
                        </a:rPr>
                        <a:t> of the maximum amount if:</a:t>
                      </a:r>
                      <a:endParaRPr lang="en-US" sz="1400">
                        <a:latin typeface="Book Antiqua" pitchFamily="18" charset="0"/>
                      </a:endParaRPr>
                    </a:p>
                    <a:p>
                      <a:pPr marL="342900" lvl="0" indent="-342900" algn="just" eaLnBrk="0" hangingPunct="0">
                        <a:buSzPts val="1100"/>
                        <a:buFont typeface="Times New Roman"/>
                        <a:buChar char="•"/>
                        <a:tabLst>
                          <a:tab pos="228600" algn="l"/>
                        </a:tabLst>
                      </a:pPr>
                      <a:r>
                        <a:rPr lang="en-US" sz="1400">
                          <a:solidFill>
                            <a:srgbClr val="000000"/>
                          </a:solidFill>
                          <a:latin typeface="Book Antiqua" pitchFamily="18" charset="0"/>
                          <a:ea typeface="+mn-ea"/>
                          <a:cs typeface="Times New Roman"/>
                        </a:rPr>
                        <a:t>at least </a:t>
                      </a:r>
                      <a:r>
                        <a:rPr lang="en-US" sz="1400" b="1">
                          <a:solidFill>
                            <a:srgbClr val="000000"/>
                          </a:solidFill>
                          <a:latin typeface="Book Antiqua" pitchFamily="18" charset="0"/>
                          <a:ea typeface="+mn-ea"/>
                          <a:cs typeface="Times New Roman"/>
                        </a:rPr>
                        <a:t>70%</a:t>
                      </a:r>
                      <a:r>
                        <a:rPr lang="en-US" sz="1400">
                          <a:solidFill>
                            <a:srgbClr val="000000"/>
                          </a:solidFill>
                          <a:latin typeface="Book Antiqua" pitchFamily="18" charset="0"/>
                          <a:ea typeface="+mn-ea"/>
                          <a:cs typeface="Times New Roman"/>
                        </a:rPr>
                        <a:t> of the previous pre-financing installment is spent</a:t>
                      </a:r>
                      <a:endParaRPr lang="en-US" sz="1400">
                        <a:latin typeface="Book Antiqua" pitchFamily="18" charset="0"/>
                      </a:endParaRPr>
                    </a:p>
                    <a:p>
                      <a:pPr marL="342900" lvl="0" indent="-342900" algn="just" eaLnBrk="0" hangingPunct="0">
                        <a:buSzPts val="1100"/>
                        <a:buFont typeface="Times New Roman"/>
                        <a:buChar char="•"/>
                        <a:tabLst>
                          <a:tab pos="228600" algn="l"/>
                        </a:tabLst>
                      </a:pPr>
                      <a:r>
                        <a:rPr lang="en-US" sz="1400">
                          <a:solidFill>
                            <a:srgbClr val="000000"/>
                          </a:solidFill>
                          <a:latin typeface="Book Antiqua" pitchFamily="18" charset="0"/>
                          <a:ea typeface="+mn-ea"/>
                          <a:cs typeface="Times New Roman"/>
                        </a:rPr>
                        <a:t>the statement of costs incurred and the request for payment is sent to EACEA</a:t>
                      </a:r>
                      <a:endParaRPr lang="en-US" sz="1400">
                        <a:latin typeface="Book Antiqua" pitchFamily="18" charset="0"/>
                      </a:endParaRPr>
                    </a:p>
                    <a:p>
                      <a:pPr marL="342900" lvl="0" indent="-342900" algn="just" eaLnBrk="0" hangingPunct="0">
                        <a:buSzPts val="1100"/>
                        <a:buFont typeface="Times New Roman"/>
                        <a:buChar char="•"/>
                        <a:tabLst>
                          <a:tab pos="228600" algn="l"/>
                        </a:tabLst>
                      </a:pPr>
                      <a:r>
                        <a:rPr lang="en-US" sz="1400">
                          <a:solidFill>
                            <a:srgbClr val="000000"/>
                          </a:solidFill>
                          <a:latin typeface="Book Antiqua" pitchFamily="18" charset="0"/>
                          <a:ea typeface="+mn-ea"/>
                          <a:cs typeface="Times New Roman"/>
                        </a:rPr>
                        <a:t>the progress report on the implementation of the Action (Intermediate report) is sent to EACEA</a:t>
                      </a:r>
                      <a:endParaRPr lang="en-US" sz="1400">
                        <a:latin typeface="Book Antiqua" pitchFamily="18"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939">
                <a:tc>
                  <a:txBody>
                    <a:bodyPr/>
                    <a:lstStyle/>
                    <a:p>
                      <a:pPr>
                        <a:spcAft>
                          <a:spcPts val="0"/>
                        </a:spcAft>
                      </a:pPr>
                      <a:r>
                        <a:rPr lang="en-US" sz="1400" b="1">
                          <a:solidFill>
                            <a:srgbClr val="000000"/>
                          </a:solidFill>
                          <a:latin typeface="Book Antiqua" pitchFamily="18" charset="0"/>
                          <a:ea typeface="Calibri"/>
                          <a:cs typeface="Arial"/>
                        </a:rPr>
                        <a:t>Preventive action</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a:solidFill>
                            <a:srgbClr val="000000"/>
                          </a:solidFill>
                          <a:latin typeface="Book Antiqua" pitchFamily="18" charset="0"/>
                          <a:ea typeface="Calibri"/>
                          <a:cs typeface="Arial"/>
                        </a:rPr>
                        <a:t>Suggest partners to respect the planned deadlines for project activities and to prepare financial documentation on time after finished activities or achieved deliverables. </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999919">
                <a:tc>
                  <a:txBody>
                    <a:bodyPr/>
                    <a:lstStyle/>
                    <a:p>
                      <a:pPr>
                        <a:spcAft>
                          <a:spcPts val="0"/>
                        </a:spcAft>
                      </a:pPr>
                      <a:r>
                        <a:rPr lang="en-US" sz="1400" b="1">
                          <a:solidFill>
                            <a:srgbClr val="000000"/>
                          </a:solidFill>
                          <a:latin typeface="Book Antiqua" pitchFamily="18" charset="0"/>
                          <a:ea typeface="Calibri"/>
                          <a:cs typeface="Arial"/>
                        </a:rPr>
                        <a:t>Corrective action</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a:solidFill>
                            <a:srgbClr val="000000"/>
                          </a:solidFill>
                          <a:latin typeface="Book Antiqua" pitchFamily="18" charset="0"/>
                          <a:ea typeface="Calibri"/>
                          <a:cs typeface="Arial"/>
                        </a:rPr>
                        <a:t>Make consultation with the Project Coordinator and legal representatives from own HEI to fulfill the condition for second installment as soon as possible not to cause delaying of project activities. </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041582">
                <a:tc>
                  <a:txBody>
                    <a:bodyPr/>
                    <a:lstStyle/>
                    <a:p>
                      <a:pPr>
                        <a:spcAft>
                          <a:spcPts val="0"/>
                        </a:spcAft>
                      </a:pPr>
                      <a:r>
                        <a:rPr lang="en-US" sz="1400" b="1">
                          <a:solidFill>
                            <a:srgbClr val="000000"/>
                          </a:solidFill>
                          <a:latin typeface="Book Antiqua" pitchFamily="18" charset="0"/>
                          <a:ea typeface="Calibri"/>
                          <a:cs typeface="Arial"/>
                        </a:rPr>
                        <a:t>Decision of SC, QAC and Project Coordinator</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r>
                        <a:rPr lang="en-US" sz="1400" i="1" dirty="0">
                          <a:solidFill>
                            <a:srgbClr val="000000"/>
                          </a:solidFill>
                          <a:latin typeface="Book Antiqua" pitchFamily="18" charset="0"/>
                          <a:cs typeface="Arial"/>
                        </a:rPr>
                        <a:t>Contact persons of </a:t>
                      </a:r>
                      <a:r>
                        <a:rPr lang="en-US" sz="1400" i="1" dirty="0" err="1">
                          <a:solidFill>
                            <a:srgbClr val="000000"/>
                          </a:solidFill>
                          <a:latin typeface="Book Antiqua" pitchFamily="18" charset="0"/>
                          <a:cs typeface="Arial"/>
                        </a:rPr>
                        <a:t>NatRisk</a:t>
                      </a:r>
                      <a:r>
                        <a:rPr lang="en-US" sz="1400" i="1" dirty="0">
                          <a:solidFill>
                            <a:srgbClr val="000000"/>
                          </a:solidFill>
                          <a:latin typeface="Book Antiqua" pitchFamily="18" charset="0"/>
                          <a:cs typeface="Arial"/>
                        </a:rPr>
                        <a:t> partner HEIs who have problems in realization of financial plan must contact the Project Coordinator and try to solve problems. They must also contact HEI legal representatives to improve preparing financial documentation. WB HEIs must realize project activity that is out of foreseen deadline. </a:t>
                      </a:r>
                      <a:endParaRPr lang="en-US" sz="1400" dirty="0">
                        <a:latin typeface="Book Antiqua" pitchFamily="18"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342</Words>
  <Application>Microsoft Office PowerPoint</Application>
  <PresentationFormat>On-screen Show (4:3)</PresentationFormat>
  <Paragraphs>43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Development of master curricula for natural disasters risk management in Western Balkan countries</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44</cp:revision>
  <dcterms:created xsi:type="dcterms:W3CDTF">2006-08-16T00:00:00Z</dcterms:created>
  <dcterms:modified xsi:type="dcterms:W3CDTF">2018-03-02T10:19:09Z</dcterms:modified>
</cp:coreProperties>
</file>